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97" r:id="rId2"/>
    <p:sldId id="424" r:id="rId3"/>
    <p:sldId id="425" r:id="rId4"/>
    <p:sldId id="426" r:id="rId5"/>
    <p:sldId id="434" r:id="rId6"/>
    <p:sldId id="427" r:id="rId7"/>
    <p:sldId id="435" r:id="rId8"/>
    <p:sldId id="436" r:id="rId9"/>
    <p:sldId id="437" r:id="rId10"/>
    <p:sldId id="428" r:id="rId11"/>
  </p:sldIdLst>
  <p:sldSz cx="9144000" cy="5715000" type="screen16x10"/>
  <p:notesSz cx="9926638" cy="6797675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397"/>
            <p14:sldId id="424"/>
            <p14:sldId id="425"/>
            <p14:sldId id="426"/>
            <p14:sldId id="434"/>
            <p14:sldId id="427"/>
            <p14:sldId id="435"/>
            <p14:sldId id="436"/>
            <p14:sldId id="437"/>
            <p14:sldId id="4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443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7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FF0000"/>
    <a:srgbClr val="DF2027"/>
    <a:srgbClr val="8064A2"/>
    <a:srgbClr val="2B343E"/>
    <a:srgbClr val="BF1B23"/>
    <a:srgbClr val="FF8001"/>
    <a:srgbClr val="4DADC7"/>
    <a:srgbClr val="4C4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38" autoAdjust="0"/>
    <p:restoredTop sz="97459" autoAdjust="0"/>
  </p:normalViewPr>
  <p:slideViewPr>
    <p:cSldViewPr snapToGrid="0" snapToObjects="1">
      <p:cViewPr varScale="1">
        <p:scale>
          <a:sx n="133" d="100"/>
          <a:sy n="133" d="100"/>
        </p:scale>
        <p:origin x="1470" y="96"/>
      </p:cViewPr>
      <p:guideLst>
        <p:guide orient="horz" pos="3047"/>
        <p:guide pos="5443"/>
        <p:guide pos="340"/>
        <p:guide orient="horz" pos="7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-1530" y="-96"/>
      </p:cViewPr>
      <p:guideLst>
        <p:guide orient="horz" pos="2141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EZUN%20VER&#304;%20TABANI_20.10.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EZUN%20VER&#304;%20TABANI_20.10.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Sayfa2!$F$1</c:f>
              <c:strCache>
                <c:ptCount val="1"/>
                <c:pt idx="0">
                  <c:v>mezun sayısı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Sayfa2!$E$2:$E$23</c:f>
              <c:numCache>
                <c:formatCode>General</c:formatCod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numCache>
            </c:numRef>
          </c:xVal>
          <c:yVal>
            <c:numRef>
              <c:f>Sayfa2!$F$2:$F$23</c:f>
              <c:numCache>
                <c:formatCode>General</c:formatCode>
                <c:ptCount val="22"/>
                <c:pt idx="0">
                  <c:v>34</c:v>
                </c:pt>
                <c:pt idx="1">
                  <c:v>16</c:v>
                </c:pt>
                <c:pt idx="2">
                  <c:v>34</c:v>
                </c:pt>
                <c:pt idx="3">
                  <c:v>22</c:v>
                </c:pt>
                <c:pt idx="4">
                  <c:v>24</c:v>
                </c:pt>
                <c:pt idx="5">
                  <c:v>11</c:v>
                </c:pt>
                <c:pt idx="6">
                  <c:v>4</c:v>
                </c:pt>
                <c:pt idx="7">
                  <c:v>7</c:v>
                </c:pt>
                <c:pt idx="8">
                  <c:v>14</c:v>
                </c:pt>
                <c:pt idx="9">
                  <c:v>36</c:v>
                </c:pt>
                <c:pt idx="10">
                  <c:v>24</c:v>
                </c:pt>
                <c:pt idx="11">
                  <c:v>15</c:v>
                </c:pt>
                <c:pt idx="12">
                  <c:v>23</c:v>
                </c:pt>
                <c:pt idx="13">
                  <c:v>30</c:v>
                </c:pt>
                <c:pt idx="14">
                  <c:v>26</c:v>
                </c:pt>
                <c:pt idx="15">
                  <c:v>21</c:v>
                </c:pt>
                <c:pt idx="16">
                  <c:v>21</c:v>
                </c:pt>
                <c:pt idx="17">
                  <c:v>19</c:v>
                </c:pt>
                <c:pt idx="18">
                  <c:v>19</c:v>
                </c:pt>
                <c:pt idx="19">
                  <c:v>14</c:v>
                </c:pt>
                <c:pt idx="20">
                  <c:v>18</c:v>
                </c:pt>
                <c:pt idx="21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635-47C0-A722-3CA9B4A0B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676960"/>
        <c:axId val="2080669472"/>
      </c:scatterChart>
      <c:valAx>
        <c:axId val="208067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80669472"/>
        <c:crosses val="autoZero"/>
        <c:crossBetween val="midCat"/>
        <c:majorUnit val="1"/>
      </c:valAx>
      <c:valAx>
        <c:axId val="208066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80676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Sağlık Yönetimi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D1-437D-84CA-055858D8D5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D1-437D-84CA-055858D8D56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4750E9-8BB1-413A-8B97-1981ED05EE62}" type="PERCENTAGE">
                      <a:rPr lang="en-US" sz="3600"/>
                      <a:pPr>
                        <a:defRPr sz="3600"/>
                      </a:pPr>
                      <a:t>[YÜZDE]</a:t>
                    </a:fld>
                    <a:endParaRPr lang="tr-T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6D1-437D-84CA-055858D8D56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D1-437D-84CA-055858D8D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1"/>
                <c:pt idx="0">
                  <c:v>Hakkında bilgi sahibi olunan mezun oranı</c:v>
                </c:pt>
              </c:strCache>
            </c:strRef>
          </c:cat>
          <c:val>
            <c:numRef>
              <c:f>Sayfa1!$B$2:$B$3</c:f>
              <c:numCache>
                <c:formatCode>0.00%</c:formatCode>
                <c:ptCount val="2"/>
                <c:pt idx="0">
                  <c:v>0.622</c:v>
                </c:pt>
                <c:pt idx="1">
                  <c:v>0.378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D1-437D-84CA-055858D8D5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Sayfa9!$F$4:$F$7</c:f>
              <c:strCache>
                <c:ptCount val="4"/>
                <c:pt idx="0">
                  <c:v>ANKARA</c:v>
                </c:pt>
                <c:pt idx="1">
                  <c:v>İSTANBUL</c:v>
                </c:pt>
                <c:pt idx="2">
                  <c:v>YURTDIŞI</c:v>
                </c:pt>
                <c:pt idx="3">
                  <c:v>DİĞER</c:v>
                </c:pt>
              </c:strCache>
            </c:strRef>
          </c:cat>
          <c:val>
            <c:numRef>
              <c:f>Sayfa9!$H$4:$H$7</c:f>
              <c:numCache>
                <c:formatCode>General</c:formatCode>
                <c:ptCount val="4"/>
                <c:pt idx="0">
                  <c:v>64.393939393939391</c:v>
                </c:pt>
                <c:pt idx="1">
                  <c:v>14.393939393939394</c:v>
                </c:pt>
                <c:pt idx="2">
                  <c:v>4.5454545454545459</c:v>
                </c:pt>
                <c:pt idx="3">
                  <c:v>16.666666666666664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4-405C-86DF-E0FCDB65D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5975760"/>
        <c:axId val="2075976592"/>
      </c:barChart>
      <c:catAx>
        <c:axId val="207597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5976592"/>
        <c:crosses val="autoZero"/>
        <c:auto val="1"/>
        <c:lblAlgn val="ctr"/>
        <c:lblOffset val="100"/>
        <c:noMultiLvlLbl val="0"/>
      </c:catAx>
      <c:valAx>
        <c:axId val="2075976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597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Aktif Çalışan (İstihdam) Oranları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2-4DF7-B5F8-F6259E967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F2-4DF7-B5F8-F6259E967A89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F2-4DF7-B5F8-F6259E967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1. Çeyrek</c:v>
                </c:pt>
                <c:pt idx="1">
                  <c:v>2. Çeyrek</c:v>
                </c:pt>
              </c:strCache>
            </c:strRef>
          </c:cat>
          <c:val>
            <c:numRef>
              <c:f>Sayfa1!$B$2:$B$3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F2-4DF7-B5F8-F6259E967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Aktif Çalışan (İstihdam) Oranları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AE-4A76-92C9-F56BCD5D20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AE-4A76-92C9-F56BCD5D2014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AE-4A76-92C9-F56BCD5D20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1. Çeyrek</c:v>
                </c:pt>
                <c:pt idx="1">
                  <c:v>2. Çeyrek</c:v>
                </c:pt>
              </c:strCache>
            </c:strRef>
          </c:cat>
          <c:val>
            <c:numRef>
              <c:f>Sayfa1!$B$2:$B$3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AE-4A76-92C9-F56BCD5D2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Aktif Çalışan (İstihdam) Oranları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2E-4B3D-94A9-145C5F59AB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2E-4B3D-94A9-145C5F59AB9F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2E-4B3D-94A9-145C5F59AB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1. Çeyrek</c:v>
                </c:pt>
                <c:pt idx="1">
                  <c:v>2. Çeyrek</c:v>
                </c:pt>
              </c:strCache>
            </c:strRef>
          </c:cat>
          <c:val>
            <c:numRef>
              <c:f>Sayfa1!$B$2:$B$3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2E-4B3D-94A9-145C5F59A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23.11.2021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23.11.2021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0" y="6162020"/>
            <a:ext cx="9926637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35913" y="6244610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50" y="6079586"/>
            <a:ext cx="1383775" cy="741685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5" y="6423748"/>
            <a:ext cx="796796" cy="204288"/>
          </a:xfrm>
          <a:prstGeom prst="rect">
            <a:avLst/>
          </a:prstGeom>
        </p:spPr>
      </p:pic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82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81013"/>
            <a:ext cx="4081462" cy="25511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707" y="3230880"/>
            <a:ext cx="7279225" cy="305694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este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7070018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38" y="5136201"/>
            <a:ext cx="1658678" cy="539999"/>
          </a:xfrm>
          <a:prstGeom prst="rect">
            <a:avLst/>
          </a:prstGeom>
        </p:spPr>
      </p:pic>
      <p:sp>
        <p:nvSpPr>
          <p:cNvPr id="5" name="Metin Yer Tutucusu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tr-TR" dirty="0" smtClean="0"/>
              <a:t>baskent.edu.tr</a:t>
            </a:r>
          </a:p>
        </p:txBody>
      </p:sp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0"/>
          </p:nvPr>
        </p:nvSpPr>
        <p:spPr>
          <a:xfrm>
            <a:off x="0" y="1224000"/>
            <a:ext cx="9144000" cy="3600000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05947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3985766" cy="360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679950" y="1223963"/>
            <a:ext cx="3960050" cy="3600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2387-A4D1-4DD5-BADB-6C42BBE3CF76}" type="datetimeFigureOut">
              <a:rPr lang="tr-TR" smtClean="0"/>
              <a:t>23.11.2021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A6A1-7090-459E-A689-85D34023AB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09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7070018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Resim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38" y="5136201"/>
            <a:ext cx="1658678" cy="539999"/>
          </a:xfrm>
          <a:prstGeom prst="rect">
            <a:avLst/>
          </a:prstGeom>
        </p:spPr>
      </p:pic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smtClean="0"/>
              <a:t>baskent.edu.tr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7" r:id="rId3"/>
    <p:sldLayoutId id="2147483676" r:id="rId4"/>
    <p:sldLayoutId id="2147483675" r:id="rId5"/>
    <p:sldLayoutId id="2147483678" r:id="rId6"/>
    <p:sldLayoutId id="2147483679" r:id="rId7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49" y="241873"/>
            <a:ext cx="8088061" cy="1051176"/>
          </a:xfrm>
          <a:prstGeom prst="rect">
            <a:avLst/>
          </a:prstGeom>
        </p:spPr>
      </p:pic>
      <p:sp>
        <p:nvSpPr>
          <p:cNvPr id="6" name="Unvan 1"/>
          <p:cNvSpPr txBox="1">
            <a:spLocks/>
          </p:cNvSpPr>
          <p:nvPr/>
        </p:nvSpPr>
        <p:spPr>
          <a:xfrm>
            <a:off x="1142999" y="1930135"/>
            <a:ext cx="6858000" cy="1989667"/>
          </a:xfrm>
        </p:spPr>
        <p:txBody>
          <a:bodyPr/>
          <a:lstStyle>
            <a:lvl1pPr algn="ctr" defTabSz="809625" rtl="0" fontAlgn="base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b="1" dirty="0" smtClean="0">
                <a:solidFill>
                  <a:schemeClr val="bg1"/>
                </a:solidFill>
              </a:rPr>
              <a:t>SAĞLIK YÖNETİMİ BÖLÜMÜ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MEZUN ANALİZİ</a:t>
            </a:r>
          </a:p>
          <a:p>
            <a:pPr eaLnBrk="1" hangingPunct="1"/>
            <a:r>
              <a:rPr lang="tr-TR" b="1" dirty="0" smtClean="0">
                <a:solidFill>
                  <a:schemeClr val="bg1"/>
                </a:solidFill>
              </a:rPr>
              <a:t>2000-2021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 32"/>
          <p:cNvGrpSpPr/>
          <p:nvPr/>
        </p:nvGrpSpPr>
        <p:grpSpPr>
          <a:xfrm>
            <a:off x="802698" y="1471340"/>
            <a:ext cx="4332299" cy="3433329"/>
            <a:chOff x="0" y="0"/>
            <a:chExt cx="4688700" cy="3797160"/>
          </a:xfrm>
          <a:solidFill>
            <a:srgbClr val="CC0000"/>
          </a:solidFill>
        </p:grpSpPr>
        <p:sp>
          <p:nvSpPr>
            <p:cNvPr id="34" name="Oval 33"/>
            <p:cNvSpPr/>
            <p:nvPr/>
          </p:nvSpPr>
          <p:spPr>
            <a:xfrm>
              <a:off x="906780" y="0"/>
              <a:ext cx="3168000" cy="31680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2700" b="1" dirty="0">
                  <a:solidFill>
                    <a:schemeClr val="tx1"/>
                  </a:solidFill>
                </a:rPr>
                <a:t>Sağlık </a:t>
              </a:r>
              <a:endParaRPr lang="tr-TR" sz="27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tr-TR" sz="2700" b="1" dirty="0" smtClean="0">
                  <a:solidFill>
                    <a:schemeClr val="tx1"/>
                  </a:solidFill>
                </a:rPr>
                <a:t>%</a:t>
              </a:r>
              <a:r>
                <a:rPr lang="tr-TR" sz="3600" b="1" dirty="0">
                  <a:solidFill>
                    <a:schemeClr val="tx1"/>
                  </a:solidFill>
                </a:rPr>
                <a:t>62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0" y="457200"/>
              <a:ext cx="1008000" cy="1008000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500" dirty="0">
                  <a:solidFill>
                    <a:schemeClr val="tx1"/>
                  </a:solidFill>
                </a:rPr>
                <a:t>Eğitim </a:t>
              </a:r>
            </a:p>
            <a:p>
              <a:pPr algn="ctr"/>
              <a:r>
                <a:rPr lang="tr-TR" sz="1500" dirty="0">
                  <a:solidFill>
                    <a:schemeClr val="tx1"/>
                  </a:solidFill>
                </a:rPr>
                <a:t>%14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03860" y="2171700"/>
              <a:ext cx="756000" cy="756000"/>
            </a:xfrm>
            <a:prstGeom prst="ellipse">
              <a:avLst/>
            </a:prstGeom>
            <a:solidFill>
              <a:srgbClr val="CC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Tekstil %3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52400" y="1463040"/>
              <a:ext cx="756000" cy="756000"/>
            </a:xfrm>
            <a:prstGeom prst="ellipse">
              <a:avLst/>
            </a:prstGeom>
            <a:solidFill>
              <a:srgbClr val="CC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900">
                  <a:solidFill>
                    <a:schemeClr val="tx1"/>
                  </a:solidFill>
                </a:rPr>
                <a:t>Yazılım %4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891540" y="2750820"/>
              <a:ext cx="756000" cy="756000"/>
            </a:xfrm>
            <a:prstGeom prst="ellipse">
              <a:avLst/>
            </a:prstGeom>
            <a:solidFill>
              <a:srgbClr val="CC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Diğer %3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562100" y="308610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825" dirty="0">
                  <a:solidFill>
                    <a:schemeClr val="tx1"/>
                  </a:solidFill>
                </a:rPr>
                <a:t>Emlak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2179320" y="318516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750" dirty="0">
                  <a:solidFill>
                    <a:schemeClr val="tx1"/>
                  </a:solidFill>
                </a:rPr>
                <a:t>E-ticaret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796540" y="307848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>
                  <a:solidFill>
                    <a:schemeClr val="tx1"/>
                  </a:solidFill>
                </a:rPr>
                <a:t>Gıda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329940" y="278892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825" dirty="0">
                  <a:solidFill>
                    <a:schemeClr val="tx1"/>
                  </a:solidFill>
                </a:rPr>
                <a:t>İnşaat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3741420" y="233934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675" dirty="0">
                  <a:solidFill>
                    <a:schemeClr val="tx1"/>
                  </a:solidFill>
                </a:rPr>
                <a:t>Medya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008120" y="178308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675" dirty="0">
                  <a:solidFill>
                    <a:schemeClr val="tx1"/>
                  </a:solidFill>
                </a:rPr>
                <a:t>Sigorta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4076700" y="1173480"/>
              <a:ext cx="612000" cy="612000"/>
            </a:xfrm>
            <a:prstGeom prst="ellipse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525">
                  <a:solidFill>
                    <a:schemeClr val="tx1"/>
                  </a:solidFill>
                </a:rPr>
                <a:t>Teknoloji</a:t>
              </a:r>
            </a:p>
          </p:txBody>
        </p:sp>
      </p:grpSp>
      <p:sp>
        <p:nvSpPr>
          <p:cNvPr id="46" name="Metin kutusu 45"/>
          <p:cNvSpPr txBox="1"/>
          <p:nvPr/>
        </p:nvSpPr>
        <p:spPr>
          <a:xfrm>
            <a:off x="5513186" y="2834874"/>
            <a:ext cx="3207396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u="sng" dirty="0" smtClean="0"/>
              <a:t>Başkent </a:t>
            </a:r>
            <a:r>
              <a:rPr lang="tr-TR" sz="2000" b="1" u="sng" dirty="0"/>
              <a:t>Üniversitesi </a:t>
            </a:r>
            <a:r>
              <a:rPr lang="tr-TR" sz="2000" b="1" u="sng" dirty="0" smtClean="0"/>
              <a:t>Kurumları: </a:t>
            </a:r>
            <a:r>
              <a:rPr lang="tr-TR" sz="2000" dirty="0" smtClean="0"/>
              <a:t>%</a:t>
            </a:r>
            <a:r>
              <a:rPr lang="tr-TR" sz="4000" dirty="0"/>
              <a:t>5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5515" y="439083"/>
            <a:ext cx="862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/>
              <a:t>Sağlık Yönetimi Mezunlarının Çalıştıkları Sektörler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309362" y="1817292"/>
            <a:ext cx="1615045" cy="7150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Kamu: </a:t>
            </a:r>
            <a:r>
              <a:rPr lang="tr-TR" sz="2400" dirty="0" smtClean="0"/>
              <a:t>%</a:t>
            </a:r>
            <a:r>
              <a:rPr lang="tr-TR" sz="3600" dirty="0" smtClean="0"/>
              <a:t>14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276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3949911"/>
              </p:ext>
            </p:extLst>
          </p:nvPr>
        </p:nvGraphicFramePr>
        <p:xfrm>
          <a:off x="2864111" y="1042871"/>
          <a:ext cx="3182510" cy="4244591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1591255">
                  <a:extLst>
                    <a:ext uri="{9D8B030D-6E8A-4147-A177-3AD203B41FA5}">
                      <a16:colId xmlns:a16="http://schemas.microsoft.com/office/drawing/2014/main" val="4239552779"/>
                    </a:ext>
                  </a:extLst>
                </a:gridCol>
                <a:gridCol w="1591255">
                  <a:extLst>
                    <a:ext uri="{9D8B030D-6E8A-4147-A177-3AD203B41FA5}">
                      <a16:colId xmlns:a16="http://schemas.microsoft.com/office/drawing/2014/main" val="916728287"/>
                    </a:ext>
                  </a:extLst>
                </a:gridCol>
              </a:tblGrid>
              <a:tr h="2631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Yıl 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4253779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34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226802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2001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852294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34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04606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2003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9347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2004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581059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631890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83331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35855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882432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2009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36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039339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78426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82101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557019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30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03704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593689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80874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305128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019868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545968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1597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2020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537707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2021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166826"/>
                  </a:ext>
                </a:extLst>
              </a:tr>
              <a:tr h="1525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450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7" marR="5467" marT="546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9827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394771" y="256939"/>
            <a:ext cx="634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Sağlık Yönetimi Bölümü Mezunları</a:t>
            </a:r>
          </a:p>
        </p:txBody>
      </p:sp>
    </p:spTree>
    <p:extLst>
      <p:ext uri="{BB962C8B-B14F-4D97-AF65-F5344CB8AC3E}">
        <p14:creationId xmlns:p14="http://schemas.microsoft.com/office/powerpoint/2010/main" val="8296846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7442655"/>
              </p:ext>
            </p:extLst>
          </p:nvPr>
        </p:nvGraphicFramePr>
        <p:xfrm>
          <a:off x="347623" y="1693549"/>
          <a:ext cx="788670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528992" y="411514"/>
            <a:ext cx="8088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Sağlık Yönetimi Bölümü'nün Yıllara Göre M</a:t>
            </a:r>
            <a:r>
              <a:rPr lang="en-US" sz="3200" b="1" dirty="0" err="1"/>
              <a:t>ezun</a:t>
            </a:r>
            <a:r>
              <a:rPr lang="en-US" sz="3200" b="1" dirty="0"/>
              <a:t> </a:t>
            </a:r>
            <a:r>
              <a:rPr lang="tr-TR" sz="3200" b="1" dirty="0"/>
              <a:t>S</a:t>
            </a:r>
            <a:r>
              <a:rPr lang="en-US" sz="3200" b="1" dirty="0" err="1"/>
              <a:t>ayısı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9842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9873" y="466767"/>
            <a:ext cx="6858000" cy="651673"/>
          </a:xfrm>
        </p:spPr>
        <p:txBody>
          <a:bodyPr/>
          <a:lstStyle/>
          <a:p>
            <a:r>
              <a:rPr lang="tr-TR" sz="3200" b="1" dirty="0" smtClean="0"/>
              <a:t>Sayılarla Mezunlarımız</a:t>
            </a:r>
            <a:endParaRPr lang="tr-TR" sz="3200" b="1" dirty="0"/>
          </a:p>
        </p:txBody>
      </p:sp>
      <p:sp>
        <p:nvSpPr>
          <p:cNvPr id="6" name="Dikdörtgen 5"/>
          <p:cNvSpPr/>
          <p:nvPr/>
        </p:nvSpPr>
        <p:spPr>
          <a:xfrm>
            <a:off x="1143000" y="1428278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dirty="0">
                <a:solidFill>
                  <a:srgbClr val="FF0000"/>
                </a:solidFill>
              </a:rPr>
              <a:t>22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Mezun </a:t>
            </a:r>
            <a:r>
              <a:rPr lang="tr-TR" b="1" dirty="0">
                <a:solidFill>
                  <a:schemeClr val="tx1"/>
                </a:solidFill>
              </a:rPr>
              <a:t>verilen yıl sayısı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3517795" y="1428278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dirty="0" smtClean="0">
                <a:solidFill>
                  <a:srgbClr val="FF0000"/>
                </a:solidFill>
              </a:rPr>
              <a:t>450</a:t>
            </a:r>
            <a:endParaRPr lang="tr-TR" sz="4800" dirty="0">
              <a:solidFill>
                <a:srgbClr val="FF0000"/>
              </a:solidFill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Toplam mezun sayısı</a:t>
            </a:r>
            <a:endParaRPr lang="tr-TR" b="1" dirty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5892590" y="1428279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62,2</a:t>
            </a:r>
            <a:endParaRPr lang="tr-TR" sz="4800" dirty="0">
              <a:solidFill>
                <a:srgbClr val="FF0000"/>
              </a:solidFill>
            </a:endParaRPr>
          </a:p>
          <a:p>
            <a:pPr lvl="0" algn="r"/>
            <a:r>
              <a:rPr lang="tr-TR" b="1" dirty="0">
                <a:solidFill>
                  <a:schemeClr val="tx1"/>
                </a:solidFill>
              </a:rPr>
              <a:t>Hakkında bilgi sahibi olunan mezun oranı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143000" y="2758315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85</a:t>
            </a:r>
            <a:endParaRPr lang="tr-TR" sz="4800" dirty="0">
              <a:solidFill>
                <a:srgbClr val="FF0000"/>
              </a:solidFill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Aktif çalışan mezun oranı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517795" y="2758315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68</a:t>
            </a:r>
            <a:endParaRPr lang="tr-TR" sz="4800" dirty="0">
              <a:solidFill>
                <a:srgbClr val="FF0000"/>
              </a:solidFill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Kadın mezunların oranı</a:t>
            </a:r>
            <a:endParaRPr lang="tr-TR" b="1" dirty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892590" y="2758316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32</a:t>
            </a:r>
            <a:endParaRPr lang="tr-TR" sz="4800" dirty="0">
              <a:solidFill>
                <a:srgbClr val="FF0000"/>
              </a:solidFill>
            </a:endParaRPr>
          </a:p>
          <a:p>
            <a:pPr lvl="0" algn="r"/>
            <a:r>
              <a:rPr lang="tr-TR" b="1" dirty="0" smtClean="0">
                <a:solidFill>
                  <a:schemeClr val="tx1"/>
                </a:solidFill>
              </a:rPr>
              <a:t>Erkek mezunların oranı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43000" y="4088352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26</a:t>
            </a:r>
            <a:endParaRPr lang="tr-TR" sz="4800" dirty="0">
              <a:solidFill>
                <a:srgbClr val="FF0000"/>
              </a:solidFill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Lisansüstü eğitim gören mezun oranı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17795" y="4088352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80</a:t>
            </a:r>
            <a:endParaRPr lang="tr-TR" sz="4800" dirty="0">
              <a:solidFill>
                <a:srgbClr val="FF0000"/>
              </a:solidFill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chemeClr val="tx1"/>
                </a:solidFill>
              </a:rPr>
              <a:t>Aktif çalışan kadın mezun oranı</a:t>
            </a:r>
            <a:endParaRPr lang="tr-TR" b="1" dirty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5892590" y="4088353"/>
            <a:ext cx="2108410" cy="10201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%</a:t>
            </a:r>
            <a:r>
              <a:rPr lang="tr-TR" sz="4800" dirty="0" smtClean="0">
                <a:solidFill>
                  <a:srgbClr val="FF0000"/>
                </a:solidFill>
              </a:rPr>
              <a:t>94</a:t>
            </a:r>
            <a:endParaRPr lang="tr-TR" sz="4800" dirty="0">
              <a:solidFill>
                <a:srgbClr val="FF0000"/>
              </a:solidFill>
            </a:endParaRPr>
          </a:p>
          <a:p>
            <a:pPr lvl="0" algn="r"/>
            <a:r>
              <a:rPr lang="tr-TR" b="1" dirty="0" smtClean="0">
                <a:solidFill>
                  <a:schemeClr val="tx1"/>
                </a:solidFill>
              </a:rPr>
              <a:t>Aktif çalışan erkek mezun oranı</a:t>
            </a: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H="1">
            <a:off x="3517795" y="1118440"/>
            <a:ext cx="0" cy="41865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H="1">
            <a:off x="6011605" y="1118440"/>
            <a:ext cx="0" cy="41865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2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ik 14"/>
          <p:cNvGraphicFramePr/>
          <p:nvPr>
            <p:extLst>
              <p:ext uri="{D42A27DB-BD31-4B8C-83A1-F6EECF244321}">
                <p14:modId xmlns:p14="http://schemas.microsoft.com/office/powerpoint/2010/main" val="2828388133"/>
              </p:ext>
            </p:extLst>
          </p:nvPr>
        </p:nvGraphicFramePr>
        <p:xfrm>
          <a:off x="1433316" y="1269579"/>
          <a:ext cx="6096000" cy="389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Metin kutusu 17"/>
          <p:cNvSpPr txBox="1"/>
          <p:nvPr/>
        </p:nvSpPr>
        <p:spPr>
          <a:xfrm>
            <a:off x="1078193" y="370294"/>
            <a:ext cx="69876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Sağlık </a:t>
            </a:r>
            <a:r>
              <a:rPr lang="en-US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Yönetimi</a:t>
            </a:r>
            <a:endParaRPr lang="tr-TR" sz="28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Hakkında bilgi sahibi olunan mezun oranı (%) 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382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7805740"/>
              </p:ext>
            </p:extLst>
          </p:nvPr>
        </p:nvGraphicFramePr>
        <p:xfrm>
          <a:off x="506321" y="1387480"/>
          <a:ext cx="788670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586551" y="541083"/>
            <a:ext cx="5994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/>
              <a:t>Mezunların İllere Göre Dağılımı (%)</a:t>
            </a:r>
          </a:p>
        </p:txBody>
      </p:sp>
    </p:spTree>
    <p:extLst>
      <p:ext uri="{BB962C8B-B14F-4D97-AF65-F5344CB8AC3E}">
        <p14:creationId xmlns:p14="http://schemas.microsoft.com/office/powerpoint/2010/main" val="29172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478285942"/>
              </p:ext>
            </p:extLst>
          </p:nvPr>
        </p:nvGraphicFramePr>
        <p:xfrm>
          <a:off x="1523718" y="14306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823715" y="378127"/>
            <a:ext cx="7496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/>
              <a:t>Sağlık Yönetimi </a:t>
            </a:r>
          </a:p>
          <a:p>
            <a:pPr algn="ctr"/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/>
              <a:t>Çalışan</a:t>
            </a:r>
            <a:r>
              <a:rPr lang="en-US" sz="3200" dirty="0"/>
              <a:t> (</a:t>
            </a:r>
            <a:r>
              <a:rPr lang="en-US" sz="3200" dirty="0" err="1"/>
              <a:t>İstihdam</a:t>
            </a:r>
            <a:r>
              <a:rPr lang="en-US" sz="3200" dirty="0"/>
              <a:t>) </a:t>
            </a:r>
            <a:r>
              <a:rPr lang="en-US" sz="3200" dirty="0" err="1" smtClean="0"/>
              <a:t>Oranı</a:t>
            </a:r>
            <a:endParaRPr lang="en-US" sz="3200" dirty="0"/>
          </a:p>
          <a:p>
            <a:pPr algn="ctr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557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ctrTitle"/>
          </p:nvPr>
        </p:nvSpPr>
        <p:spPr>
          <a:xfrm>
            <a:off x="1143000" y="738820"/>
            <a:ext cx="6858000" cy="659230"/>
          </a:xfrm>
        </p:spPr>
        <p:txBody>
          <a:bodyPr/>
          <a:lstStyle/>
          <a:p>
            <a:r>
              <a:rPr lang="tr-TR" sz="3200" dirty="0" smtClean="0"/>
              <a:t>Sağlık Yönetimi</a:t>
            </a:r>
            <a:br>
              <a:rPr lang="tr-TR" sz="3200" dirty="0" smtClean="0"/>
            </a:br>
            <a:r>
              <a:rPr lang="tr-TR" sz="3200" dirty="0" smtClean="0"/>
              <a:t>Aktif çalışan kadın mezun oranı</a:t>
            </a:r>
            <a:endParaRPr lang="tr-TR" sz="3200" dirty="0"/>
          </a:p>
        </p:txBody>
      </p:sp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3025486798"/>
              </p:ext>
            </p:extLst>
          </p:nvPr>
        </p:nvGraphicFramePr>
        <p:xfrm>
          <a:off x="1523718" y="14306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9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ctrTitle"/>
          </p:nvPr>
        </p:nvSpPr>
        <p:spPr>
          <a:xfrm>
            <a:off x="1143000" y="738820"/>
            <a:ext cx="6858000" cy="659230"/>
          </a:xfrm>
        </p:spPr>
        <p:txBody>
          <a:bodyPr/>
          <a:lstStyle/>
          <a:p>
            <a:r>
              <a:rPr lang="tr-TR" sz="3200" dirty="0" smtClean="0"/>
              <a:t>Sağlık Yönetimi</a:t>
            </a:r>
            <a:br>
              <a:rPr lang="tr-TR" sz="3200" dirty="0" smtClean="0"/>
            </a:br>
            <a:r>
              <a:rPr lang="tr-TR" sz="3200" dirty="0" smtClean="0"/>
              <a:t>Lisansüstü eğitim gören mezun oranı</a:t>
            </a:r>
            <a:endParaRPr lang="tr-TR" sz="3200" dirty="0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4116921502"/>
              </p:ext>
            </p:extLst>
          </p:nvPr>
        </p:nvGraphicFramePr>
        <p:xfrm>
          <a:off x="1523718" y="14306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4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20562</TotalTime>
  <Words>185</Words>
  <Application>Microsoft Office PowerPoint</Application>
  <PresentationFormat>Ekran Gösterisi (16:10)</PresentationFormat>
  <Paragraphs>96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Sunusu</vt:lpstr>
      <vt:lpstr>PowerPoint Sunusu</vt:lpstr>
      <vt:lpstr>PowerPoint Sunusu</vt:lpstr>
      <vt:lpstr>Sayılarla Mezunlarımız</vt:lpstr>
      <vt:lpstr>PowerPoint Sunusu</vt:lpstr>
      <vt:lpstr>PowerPoint Sunusu</vt:lpstr>
      <vt:lpstr>PowerPoint Sunusu</vt:lpstr>
      <vt:lpstr>Sağlık Yönetimi Aktif çalışan kadın mezun oranı</vt:lpstr>
      <vt:lpstr>Sağlık Yönetimi Lisansüstü eğitim gören mezun oranı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Baskent</cp:lastModifiedBy>
  <cp:revision>1429</cp:revision>
  <cp:lastPrinted>2013-09-02T10:01:25Z</cp:lastPrinted>
  <dcterms:created xsi:type="dcterms:W3CDTF">2011-09-13T10:36:48Z</dcterms:created>
  <dcterms:modified xsi:type="dcterms:W3CDTF">2021-11-23T13:13:18Z</dcterms:modified>
</cp:coreProperties>
</file>